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8" r:id="rId5"/>
    <p:sldMasterId id="2147483729" r:id="rId6"/>
    <p:sldMasterId id="214748373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y="13716000" cx="24377650"/>
  <p:notesSz cx="6858000" cy="9144000"/>
  <p:embeddedFontLst>
    <p:embeddedFont>
      <p:font typeface="Roboto Thin"/>
      <p:regular r:id="rId25"/>
      <p:bold r:id="rId26"/>
      <p:italic r:id="rId27"/>
      <p:boldItalic r:id="rId28"/>
    </p:embeddedFont>
    <p:embeddedFont>
      <p:font typeface="Roboto Black"/>
      <p:bold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Amatic SC"/>
      <p:regular r:id="rId39"/>
      <p:bold r:id="rId40"/>
    </p:embeddedFont>
    <p:embeddedFont>
      <p:font typeface="Inconsolata"/>
      <p:regular r:id="rId41"/>
      <p:bold r:id="rId42"/>
    </p:embeddedFont>
    <p:embeddedFont>
      <p:font typeface="Poppins"/>
      <p:regular r:id="rId43"/>
      <p:bold r:id="rId44"/>
      <p:italic r:id="rId45"/>
      <p:boldItalic r:id="rId46"/>
    </p:embeddedFont>
    <p:embeddedFont>
      <p:font typeface="Lato Light"/>
      <p:regular r:id="rId47"/>
      <p:bold r:id="rId48"/>
      <p:italic r:id="rId49"/>
      <p:boldItalic r:id="rId50"/>
    </p:embeddedFont>
    <p:embeddedFont>
      <p:font typeface="Poppins Medium"/>
      <p:regular r:id="rId51"/>
      <p:bold r:id="rId52"/>
      <p:italic r:id="rId53"/>
      <p:boldItalic r:id="rId54"/>
    </p:embeddedFont>
    <p:embeddedFont>
      <p:font typeface="Roboto Light"/>
      <p:regular r:id="rId55"/>
      <p:bold r:id="rId56"/>
      <p:italic r:id="rId57"/>
      <p:boldItalic r:id="rId58"/>
    </p:embeddedFon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F7D7948-AFD4-4C0E-A1C0-D3E24FC16187}">
  <a:tblStyle styleId="{EF7D7948-AFD4-4C0E-A1C0-D3E24FC161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aticSC-bold.fntdata"/><Relationship Id="rId42" Type="http://schemas.openxmlformats.org/officeDocument/2006/relationships/font" Target="fonts/Inconsolata-bold.fntdata"/><Relationship Id="rId41" Type="http://schemas.openxmlformats.org/officeDocument/2006/relationships/font" Target="fonts/Inconsolata-regular.fntdata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LatoLight-bold.fntdata"/><Relationship Id="rId47" Type="http://schemas.openxmlformats.org/officeDocument/2006/relationships/font" Target="fonts/LatoLight-regular.fntdata"/><Relationship Id="rId49" Type="http://schemas.openxmlformats.org/officeDocument/2006/relationships/font" Target="fonts/LatoLight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Black-boldItalic.fntdata"/><Relationship Id="rId33" Type="http://schemas.openxmlformats.org/officeDocument/2006/relationships/font" Target="fonts/RobotoMedium-italic.fntdata"/><Relationship Id="rId32" Type="http://schemas.openxmlformats.org/officeDocument/2006/relationships/font" Target="fonts/RobotoMedium-bold.fntdata"/><Relationship Id="rId35" Type="http://schemas.openxmlformats.org/officeDocument/2006/relationships/font" Target="fonts/Roboto-regular.fntdata"/><Relationship Id="rId34" Type="http://schemas.openxmlformats.org/officeDocument/2006/relationships/font" Target="fonts/RobotoMedium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AmaticSC-regular.fntdata"/><Relationship Id="rId38" Type="http://schemas.openxmlformats.org/officeDocument/2006/relationships/font" Target="fonts/Roboto-boldItalic.fntdata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HelveticaNeue-bold.fntdata"/><Relationship Id="rId26" Type="http://schemas.openxmlformats.org/officeDocument/2006/relationships/font" Target="fonts/RobotoThin-bold.fntdata"/><Relationship Id="rId25" Type="http://schemas.openxmlformats.org/officeDocument/2006/relationships/font" Target="fonts/RobotoThin-regular.fntdata"/><Relationship Id="rId28" Type="http://schemas.openxmlformats.org/officeDocument/2006/relationships/font" Target="fonts/RobotoThin-boldItalic.fntdata"/><Relationship Id="rId27" Type="http://schemas.openxmlformats.org/officeDocument/2006/relationships/font" Target="fonts/RobotoThin-italic.fntdata"/><Relationship Id="rId29" Type="http://schemas.openxmlformats.org/officeDocument/2006/relationships/font" Target="fonts/RobotoBlack-bold.fntdata"/><Relationship Id="rId51" Type="http://schemas.openxmlformats.org/officeDocument/2006/relationships/font" Target="fonts/PoppinsMedium-regular.fntdata"/><Relationship Id="rId50" Type="http://schemas.openxmlformats.org/officeDocument/2006/relationships/font" Target="fonts/LatoLight-boldItalic.fntdata"/><Relationship Id="rId53" Type="http://schemas.openxmlformats.org/officeDocument/2006/relationships/font" Target="fonts/PoppinsMedium-italic.fntdata"/><Relationship Id="rId52" Type="http://schemas.openxmlformats.org/officeDocument/2006/relationships/font" Target="fonts/PoppinsMedium-bold.fntdata"/><Relationship Id="rId11" Type="http://schemas.openxmlformats.org/officeDocument/2006/relationships/slide" Target="slides/slide3.xml"/><Relationship Id="rId55" Type="http://schemas.openxmlformats.org/officeDocument/2006/relationships/font" Target="fonts/RobotoLight-regular.fntdata"/><Relationship Id="rId10" Type="http://schemas.openxmlformats.org/officeDocument/2006/relationships/slide" Target="slides/slide2.xml"/><Relationship Id="rId54" Type="http://schemas.openxmlformats.org/officeDocument/2006/relationships/font" Target="fonts/PoppinsMedium-boldItalic.fntdata"/><Relationship Id="rId13" Type="http://schemas.openxmlformats.org/officeDocument/2006/relationships/slide" Target="slides/slide5.xml"/><Relationship Id="rId57" Type="http://schemas.openxmlformats.org/officeDocument/2006/relationships/font" Target="fonts/RobotoLight-italic.fntdata"/><Relationship Id="rId12" Type="http://schemas.openxmlformats.org/officeDocument/2006/relationships/slide" Target="slides/slide4.xml"/><Relationship Id="rId56" Type="http://schemas.openxmlformats.org/officeDocument/2006/relationships/font" Target="fonts/RobotoLight-bold.fntdata"/><Relationship Id="rId15" Type="http://schemas.openxmlformats.org/officeDocument/2006/relationships/slide" Target="slides/slide7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6.xml"/><Relationship Id="rId58" Type="http://schemas.openxmlformats.org/officeDocument/2006/relationships/font" Target="fonts/RobotoLight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8bda237585_3_5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8bda237585_3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8bda237585_0_3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8bda237585_0_3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g8bda237585_0_32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bda237585_0_3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bda237585_0_3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g8bda237585_0_32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8bda237585_3_76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8bda237585_3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8bda237585_0_3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8bda237585_0_3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g8bda237585_0_32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8bda237585_0_3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8bda237585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g8bda237585_0_32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8bda237585_3_101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8bda237585_3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bda237585_3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bda23758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bda237585_3_229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8bda237585_3_2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8bda237455_0_2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8bda23745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8bda237455_0_2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8bda237455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8bda237585_3_2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8bda237585_3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8bda237585_0_318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8bda237585_0_3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8bda237585_0_3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8bda237585_0_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g8bda237585_0_3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4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6.png"/><Relationship Id="rId4" Type="http://schemas.openxmlformats.org/officeDocument/2006/relationships/image" Target="../media/image9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5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60.png"/><Relationship Id="rId7" Type="http://schemas.openxmlformats.org/officeDocument/2006/relationships/image" Target="../media/image6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67.png"/><Relationship Id="rId4" Type="http://schemas.openxmlformats.org/officeDocument/2006/relationships/image" Target="../media/image98.png"/><Relationship Id="rId5" Type="http://schemas.openxmlformats.org/officeDocument/2006/relationships/image" Target="../media/image6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Relationship Id="rId3" Type="http://schemas.openxmlformats.org/officeDocument/2006/relationships/image" Target="../media/image65.png"/><Relationship Id="rId4" Type="http://schemas.openxmlformats.org/officeDocument/2006/relationships/image" Target="../media/image69.png"/><Relationship Id="rId5" Type="http://schemas.openxmlformats.org/officeDocument/2006/relationships/image" Target="../media/image73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7.png"/><Relationship Id="rId5" Type="http://schemas.openxmlformats.org/officeDocument/2006/relationships/image" Target="../media/image78.png"/><Relationship Id="rId6" Type="http://schemas.openxmlformats.org/officeDocument/2006/relationships/image" Target="../media/image81.png"/><Relationship Id="rId7" Type="http://schemas.openxmlformats.org/officeDocument/2006/relationships/image" Target="../media/image72.png"/><Relationship Id="rId8" Type="http://schemas.openxmlformats.org/officeDocument/2006/relationships/image" Target="../media/image7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74.png"/><Relationship Id="rId4" Type="http://schemas.openxmlformats.org/officeDocument/2006/relationships/image" Target="../media/image82.png"/><Relationship Id="rId5" Type="http://schemas.openxmlformats.org/officeDocument/2006/relationships/image" Target="../media/image77.png"/><Relationship Id="rId6" Type="http://schemas.openxmlformats.org/officeDocument/2006/relationships/image" Target="../media/image9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0.png"/><Relationship Id="rId3" Type="http://schemas.openxmlformats.org/officeDocument/2006/relationships/image" Target="../media/image84.png"/><Relationship Id="rId4" Type="http://schemas.openxmlformats.org/officeDocument/2006/relationships/image" Target="../media/image93.png"/><Relationship Id="rId9" Type="http://schemas.openxmlformats.org/officeDocument/2006/relationships/image" Target="../media/image86.png"/><Relationship Id="rId5" Type="http://schemas.openxmlformats.org/officeDocument/2006/relationships/image" Target="../media/image88.png"/><Relationship Id="rId6" Type="http://schemas.openxmlformats.org/officeDocument/2006/relationships/image" Target="../media/image83.png"/><Relationship Id="rId7" Type="http://schemas.openxmlformats.org/officeDocument/2006/relationships/image" Target="../media/image85.png"/><Relationship Id="rId8" Type="http://schemas.openxmlformats.org/officeDocument/2006/relationships/image" Target="../media/image9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9.png"/><Relationship Id="rId3" Type="http://schemas.openxmlformats.org/officeDocument/2006/relationships/image" Target="../media/image96.png"/><Relationship Id="rId4" Type="http://schemas.openxmlformats.org/officeDocument/2006/relationships/image" Target="../media/image101.png"/><Relationship Id="rId9" Type="http://schemas.openxmlformats.org/officeDocument/2006/relationships/image" Target="../media/image102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95.png"/><Relationship Id="rId8" Type="http://schemas.openxmlformats.org/officeDocument/2006/relationships/image" Target="../media/image9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8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3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5" name="Google Shape;1315;p83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6" name="Google Shape;1316;p83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7" name="Google Shape;1317;p83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8" name="Google Shape;1318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9" name="Google Shape;1319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1" name="Google Shape;1321;p83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3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79.xml"/><Relationship Id="rId23" Type="http://schemas.openxmlformats.org/officeDocument/2006/relationships/theme" Target="../theme/theme4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4"/>
          <p:cNvSpPr txBox="1"/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Sofia Gaglione- Cybersecurity Bootcamp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Columbia University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8" name="Google Shape;1328;p8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93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9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9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Browsing</a:t>
            </a:r>
            <a:endParaRPr/>
          </a:p>
        </p:txBody>
      </p:sp>
      <p:sp>
        <p:nvSpPr>
          <p:cNvPr id="1409" name="Google Shape;1409;p9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Summarize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10" name="Google Shape;1410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1" name="Google Shape;1411;p9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94"/>
          <p:cNvSpPr txBox="1"/>
          <p:nvPr>
            <p:ph idx="3" type="body"/>
          </p:nvPr>
        </p:nvSpPr>
        <p:spPr>
          <a:xfrm>
            <a:off x="475" y="2931063"/>
            <a:ext cx="24377700" cy="101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 kind of traffic did you observe? Which protocol(s)? </a:t>
            </a:r>
            <a:endParaRPr b="1"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-"/>
            </a:pPr>
            <a:r>
              <a:rPr b="1" lang="en-US"/>
              <a:t>The user was looking up a Youtube </a:t>
            </a:r>
            <a:r>
              <a:rPr b="1" lang="en-US"/>
              <a:t>server. </a:t>
            </a:r>
            <a:r>
              <a:rPr b="1" lang="en-US"/>
              <a:t> </a:t>
            </a:r>
            <a:r>
              <a:rPr b="1" lang="en-US"/>
              <a:t>Protocol was TCP. </a:t>
            </a:r>
            <a:endParaRPr b="1"/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What, specifically, was the user doing? Which site were they browsing? Etc.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-"/>
            </a:pPr>
            <a:r>
              <a:rPr b="1" lang="en-US"/>
              <a:t>The user was </a:t>
            </a:r>
            <a:r>
              <a:rPr b="1" lang="en-US"/>
              <a:t>watching Youtube. </a:t>
            </a:r>
            <a:endParaRPr b="1"/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Include screenshots of packets justifying your conclusions.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Char char="●"/>
            </a:pPr>
            <a:r>
              <a:rPr lang="en-US"/>
              <a:t>Include a description of any interesting files.</a:t>
            </a:r>
            <a:endParaRPr/>
          </a:p>
        </p:txBody>
      </p:sp>
      <p:pic>
        <p:nvPicPr>
          <p:cNvPr id="1413" name="Google Shape;141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950" y="7356900"/>
            <a:ext cx="8305800" cy="28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7000" y="8035175"/>
            <a:ext cx="12441725" cy="21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Making A Web Server</a:t>
            </a:r>
            <a:endParaRPr/>
          </a:p>
        </p:txBody>
      </p:sp>
      <p:sp>
        <p:nvSpPr>
          <p:cNvPr id="1421" name="Google Shape;1421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22" name="Google Shape;1422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3" name="Google Shape;1423;p9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95"/>
          <p:cNvSpPr txBox="1"/>
          <p:nvPr>
            <p:ph idx="3" type="body"/>
          </p:nvPr>
        </p:nvSpPr>
        <p:spPr>
          <a:xfrm>
            <a:off x="-8" y="34519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 kind of traffic did you observe? Which protocol(s)?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-"/>
            </a:pPr>
            <a:r>
              <a:rPr b="1" lang="en-US"/>
              <a:t>The user was creating a web server. Protocol KRB5. </a:t>
            </a:r>
            <a:endParaRPr b="1"/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What, specifically, was the user doing? Which site were they browsing? Etc.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-"/>
            </a:pPr>
            <a:r>
              <a:rPr b="1" lang="en-US"/>
              <a:t>The name of the server is “Frank-n-Ted-DC.frank-n-ted.com”. This is the server that the user was creating. </a:t>
            </a:r>
            <a:endParaRPr b="1"/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Include screenshots of packets justifying your conclusions.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a description of any interesting files.</a:t>
            </a:r>
            <a:endParaRPr/>
          </a:p>
        </p:txBody>
      </p:sp>
      <p:pic>
        <p:nvPicPr>
          <p:cNvPr id="1425" name="Google Shape;142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075" y="9321625"/>
            <a:ext cx="17255500" cy="28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6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9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9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Malware </a:t>
            </a:r>
            <a:endParaRPr/>
          </a:p>
        </p:txBody>
      </p:sp>
      <p:sp>
        <p:nvSpPr>
          <p:cNvPr id="1438" name="Google Shape;1438;p9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39" name="Google Shape;1439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0" name="Google Shape;1440;p9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97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 kind of traffic did you observe? Which protocol(s)?</a:t>
            </a:r>
            <a:endParaRPr b="1"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-"/>
            </a:pPr>
            <a:r>
              <a:rPr b="1" lang="en-US">
                <a:solidFill>
                  <a:schemeClr val="dk1"/>
                </a:solidFill>
              </a:rPr>
              <a:t>Malware. Protocol was HTTP.</a:t>
            </a:r>
            <a:endParaRPr b="1"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What, specifically, was the user doing? Which site were they browsing? Etc.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-"/>
            </a:pPr>
            <a:r>
              <a:rPr b="1" lang="en-US">
                <a:solidFill>
                  <a:schemeClr val="dk1"/>
                </a:solidFill>
              </a:rPr>
              <a:t>The user was creating a file that eventually prevented the operating system from running properly.  (june11.dll)</a:t>
            </a:r>
            <a:endParaRPr b="1"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screenshots of packets justifying your conclusions.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a description of any interesting files.</a:t>
            </a:r>
            <a:endParaRPr/>
          </a:p>
        </p:txBody>
      </p:sp>
      <p:pic>
        <p:nvPicPr>
          <p:cNvPr id="1442" name="Google Shape;144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100" y="8285875"/>
            <a:ext cx="12647349" cy="48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9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Copyrighted Files</a:t>
            </a:r>
            <a:endParaRPr/>
          </a:p>
        </p:txBody>
      </p:sp>
      <p:sp>
        <p:nvSpPr>
          <p:cNvPr id="1449" name="Google Shape;1449;p9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50" name="Google Shape;1450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1" name="Google Shape;1451;p9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98"/>
          <p:cNvSpPr txBox="1"/>
          <p:nvPr>
            <p:ph idx="3" type="body"/>
          </p:nvPr>
        </p:nvSpPr>
        <p:spPr>
          <a:xfrm>
            <a:off x="475" y="2945126"/>
            <a:ext cx="24377700" cy="10770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 kind of traffic did you observe? Which protocol(s)? 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-"/>
            </a:pPr>
            <a:r>
              <a:rPr b="1" lang="en-US">
                <a:solidFill>
                  <a:schemeClr val="dk1"/>
                </a:solidFill>
              </a:rPr>
              <a:t> The user copyright a file. Protocol HTTP</a:t>
            </a:r>
            <a:endParaRPr b="1"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What, specifically, was the user doing? Which site were they browsing? Etc.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The user copyrighted a file (Betty_Boop_Rhythm_on_the_Reservation)</a:t>
            </a:r>
            <a:endParaRPr b="1"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screenshots of packets justifying your conclusions.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a description of any interesting files.</a:t>
            </a:r>
            <a:endParaRPr/>
          </a:p>
        </p:txBody>
      </p:sp>
      <p:pic>
        <p:nvPicPr>
          <p:cNvPr id="1453" name="Google Shape;145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175" y="7488725"/>
            <a:ext cx="20554725" cy="31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99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9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35" name="Google Shape;1335;p8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6" name="Google Shape;1336;p8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38" name="Google Shape;1338;p8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339" name="Google Shape;1339;p8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Traffic Profile</a:t>
            </a:r>
            <a:endParaRPr/>
          </a:p>
        </p:txBody>
      </p:sp>
      <p:sp>
        <p:nvSpPr>
          <p:cNvPr id="1340" name="Google Shape;1340;p8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Normal Activity</a:t>
            </a:r>
            <a:endParaRPr/>
          </a:p>
        </p:txBody>
      </p:sp>
      <p:sp>
        <p:nvSpPr>
          <p:cNvPr id="1341" name="Google Shape;1341;p8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6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Critical Vulnerabilities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8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 txBox="1"/>
          <p:nvPr>
            <p:ph idx="2" type="body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87"/>
          <p:cNvSpPr txBox="1"/>
          <p:nvPr>
            <p:ph idx="3" type="subTitle"/>
          </p:nvPr>
        </p:nvSpPr>
        <p:spPr>
          <a:xfrm>
            <a:off x="18811900" y="1770725"/>
            <a:ext cx="4836300" cy="119454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 255. 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 192.168.1.2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Kali Machine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Target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IPv4:192.168.1.109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Target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ELK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IPv4: 192.168.1.100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OS: Linux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Hostname: Capstone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87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55" name="Google Shape;1355;p8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6" name="Google Shape;135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76" y="2404183"/>
            <a:ext cx="17860802" cy="10417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8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362" name="Google Shape;1362;p8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3" name="Google Shape;1363;p8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64" name="Google Shape;1364;p88"/>
          <p:cNvGraphicFramePr/>
          <p:nvPr/>
        </p:nvGraphicFramePr>
        <p:xfrm>
          <a:off x="1520825" y="374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{EF7D7948-AFD4-4C0E-A1C0-D3E24FC16187}</a:tableStyleId>
              </a:tblPr>
              <a:tblGrid>
                <a:gridCol w="7112000"/>
                <a:gridCol w="7112000"/>
                <a:gridCol w="7112000"/>
              </a:tblGrid>
              <a:tr h="15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/>
                        <a:t>Vulnerability</a:t>
                      </a:r>
                      <a:endParaRPr b="1" sz="4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/>
                        <a:t>Description</a:t>
                      </a:r>
                      <a:endParaRPr b="1" sz="4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/>
                        <a:t>Impact</a:t>
                      </a:r>
                      <a:endParaRPr b="1" sz="4400"/>
                    </a:p>
                  </a:txBody>
                  <a:tcPr marT="91425" marB="91425" marR="91425" marL="91425"/>
                </a:tc>
              </a:tr>
              <a:tr h="1210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/>
                        <a:t>Accessible usernames in in WordPress </a:t>
                      </a:r>
                      <a:endParaRPr sz="3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/>
                        <a:t>Recognize legitimate usernames on systems </a:t>
                      </a:r>
                      <a:endParaRPr sz="3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/>
                        <a:t>An attacker needs to assemble data which will decide how they will approach the attack</a:t>
                      </a:r>
                      <a:endParaRPr sz="3300"/>
                    </a:p>
                  </a:txBody>
                  <a:tcPr marT="91425" marB="91425" marR="91425" marL="91425"/>
                </a:tc>
              </a:tr>
              <a:tr h="1385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/>
                        <a:t>Access</a:t>
                      </a:r>
                      <a:r>
                        <a:rPr lang="en-US" sz="3300"/>
                        <a:t> to Port 22 SSH</a:t>
                      </a:r>
                      <a:endParaRPr sz="3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/>
                        <a:t>Unless secured, port 22 is vulnerable to brute-force attacks </a:t>
                      </a:r>
                      <a:endParaRPr sz="3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/>
                        <a:t>A hacker is able to use this to </a:t>
                      </a:r>
                      <a:r>
                        <a:rPr lang="en-US" sz="3300"/>
                        <a:t>their</a:t>
                      </a:r>
                      <a:r>
                        <a:rPr lang="en-US" sz="3300"/>
                        <a:t> advantage due to them to being able to create an attack</a:t>
                      </a:r>
                      <a:endParaRPr sz="3300"/>
                    </a:p>
                  </a:txBody>
                  <a:tcPr marT="91425" marB="91425" marR="91425" marL="91425"/>
                </a:tc>
              </a:tr>
              <a:tr h="1295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/>
                        <a:t>Privilege Escalation </a:t>
                      </a:r>
                      <a:endParaRPr sz="3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Gives users access to python</a:t>
                      </a:r>
                      <a:endParaRPr sz="3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An attacker can change the privilege of the user (s) and obtain admin privileges </a:t>
                      </a:r>
                      <a:endParaRPr sz="3400"/>
                    </a:p>
                  </a:txBody>
                  <a:tcPr marT="91425" marB="91425" marR="91425" marL="91425"/>
                </a:tc>
              </a:tr>
              <a:tr h="126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/>
                        <a:t>Cron Attacks </a:t>
                      </a:r>
                      <a:endParaRPr sz="3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/>
                        <a:t>Unreliable version </a:t>
                      </a:r>
                      <a:endParaRPr sz="3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Unpatched form can be misused through vulnerabilities </a:t>
                      </a:r>
                      <a:endParaRPr sz="34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8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Critical Vulnerabilities</a:t>
            </a:r>
            <a:r>
              <a:rPr lang="en-US"/>
              <a:t>: Target 2</a:t>
            </a:r>
            <a:endParaRPr/>
          </a:p>
        </p:txBody>
      </p:sp>
      <p:sp>
        <p:nvSpPr>
          <p:cNvPr id="1370" name="Google Shape;1370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1" name="Google Shape;1371;p8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2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72" name="Google Shape;1372;p89"/>
          <p:cNvGraphicFramePr/>
          <p:nvPr/>
        </p:nvGraphicFramePr>
        <p:xfrm>
          <a:off x="952475" y="33283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{EF7D7948-AFD4-4C0E-A1C0-D3E24FC16187}</a:tableStyleId>
              </a:tblPr>
              <a:tblGrid>
                <a:gridCol w="7331875"/>
                <a:gridCol w="7331875"/>
                <a:gridCol w="7331875"/>
              </a:tblGrid>
              <a:tr h="107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62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URL files that are exposed to </a:t>
                      </a:r>
                      <a:r>
                        <a:rPr lang="en-US" sz="3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attacks</a:t>
                      </a:r>
                      <a:r>
                        <a:rPr lang="en-US" sz="3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3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How the attack is able to steal critical information from a file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is able figure how to about the attack </a:t>
                      </a:r>
                      <a:endParaRPr sz="3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58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Easy access to wordpress directories 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Files/directories </a:t>
                      </a: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are easy to access 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Hacker is able to gain access to directories/files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519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in netcat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who effectively exploit a distant order execution weakness can utilize an opposite shell to acquire an intuitive shell meeting on the objective machine and proceed with their attack.</a:t>
                      </a:r>
                      <a:endParaRPr sz="3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Anyone can obtain access to the </a:t>
                      </a: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highlight>
                            <a:schemeClr val="dk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ggggogpgppgpgpgspgrmgg</a:t>
                      </a:r>
                      <a:endParaRPr sz="4400">
                        <a:highlight>
                          <a:schemeClr val="dk1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highlight>
                            <a:schemeClr val="dk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grskgoegsgjesogesojgeosjg</a:t>
                      </a:r>
                      <a:endParaRPr sz="4400">
                        <a:highlight>
                          <a:schemeClr val="dk1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highlight>
                            <a:schemeClr val="dk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gesjogsgjesgjoesjgesojgeso</a:t>
                      </a:r>
                      <a:endParaRPr sz="4400">
                        <a:highlight>
                          <a:schemeClr val="dk1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90"/>
          <p:cNvSpPr txBox="1"/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Profile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9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9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384" name="Google Shape;1384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5" name="Google Shape;1385;p9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/>
              <a:t>Our analysis identified the following characteristics of the traffic on the network: 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86" name="Google Shape;1386;p91"/>
          <p:cNvGraphicFramePr/>
          <p:nvPr/>
        </p:nvGraphicFramePr>
        <p:xfrm>
          <a:off x="1176950" y="314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{EF7D7948-AFD4-4C0E-A1C0-D3E24FC16187}</a:tableStyleId>
              </a:tblPr>
              <a:tblGrid>
                <a:gridCol w="7331875"/>
                <a:gridCol w="7331875"/>
                <a:gridCol w="7331875"/>
              </a:tblGrid>
              <a:tr h="11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/>
                        <a:t>172.16.4.205 </a:t>
                      </a:r>
                      <a:endParaRPr sz="3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/>
                        <a:t>10.0.0.1 </a:t>
                      </a:r>
                      <a:endParaRPr sz="3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/>
                        <a:t>185.243.115.84</a:t>
                      </a:r>
                      <a:endParaRPr sz="3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1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TCP and UDP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   </a:t>
                      </a:r>
                      <a:r>
                        <a:rPr lang="en-US" sz="3900"/>
                        <a:t>808</a:t>
                      </a:r>
                      <a:endParaRPr sz="3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/>
                        <a:t>10.6.12.1/24</a:t>
                      </a:r>
                      <a:endParaRPr sz="3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/>
                        <a:t>172.16.4.0/24</a:t>
                      </a:r>
                      <a:endParaRPr sz="3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/>
                        <a:t>10.0.0.0/24</a:t>
                      </a:r>
                      <a:endParaRPr sz="3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1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 (june 11.dll)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9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1393" name="Google Shape;1393;p9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Purpose of Traffic on the Network</a:t>
            </a:r>
            <a:endParaRPr b="1"/>
          </a:p>
        </p:txBody>
      </p:sp>
      <p:sp>
        <p:nvSpPr>
          <p:cNvPr id="1394" name="Google Shape;1394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5" name="Google Shape;1395;p9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92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Users were observed engaging in the following kinds of activity.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“</a:t>
            </a:r>
            <a:r>
              <a:rPr b="1" lang="en-US"/>
              <a:t>Normal</a:t>
            </a:r>
            <a:r>
              <a:rPr lang="en-US"/>
              <a:t>”</a:t>
            </a:r>
            <a:r>
              <a:rPr b="1" lang="en-US"/>
              <a:t>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Information </a:t>
            </a:r>
            <a:r>
              <a:rPr lang="en-US"/>
              <a:t>getting</a:t>
            </a:r>
            <a:r>
              <a:rPr lang="en-US"/>
              <a:t> onto websites 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Looking up </a:t>
            </a:r>
            <a:r>
              <a:rPr lang="en-US"/>
              <a:t>specific</a:t>
            </a:r>
            <a:r>
              <a:rPr lang="en-US"/>
              <a:t> </a:t>
            </a:r>
            <a:r>
              <a:rPr lang="en-US"/>
              <a:t>websites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/>
              <a:t>Suspicious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Downloading malware 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Copyrighting Files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